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4"/>
  </p:notesMasterIdLst>
  <p:sldIdLst>
    <p:sldId id="290" r:id="rId2"/>
    <p:sldId id="292" r:id="rId3"/>
  </p:sldIdLst>
  <p:sldSz cx="6858000" cy="9906000" type="A4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内閣官房コロナ室" initials=" " lastIdx="1" clrIdx="0">
    <p:extLst>
      <p:ext uri="{19B8F6BF-5375-455C-9EA6-DF929625EA0E}">
        <p15:presenceInfo xmlns:p15="http://schemas.microsoft.com/office/powerpoint/2012/main" userId="内閣官房コロナ室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C55A11"/>
    <a:srgbClr val="FDF3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スタイルなし、表のグリッド線なし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718" autoAdjust="0"/>
    <p:restoredTop sz="96548" autoAdjust="0"/>
  </p:normalViewPr>
  <p:slideViewPr>
    <p:cSldViewPr snapToGrid="0">
      <p:cViewPr>
        <p:scale>
          <a:sx n="100" d="100"/>
          <a:sy n="100" d="100"/>
        </p:scale>
        <p:origin x="1476" y="-120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15B2C2-C2E8-443C-8BCD-D41CAE0ED780}" type="datetimeFigureOut">
              <a:rPr kumimoji="1" lang="ja-JP" altLang="en-US" smtClean="0"/>
              <a:t>2023/3/16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216150" y="1233488"/>
            <a:ext cx="230346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100" y="4748213"/>
            <a:ext cx="5389563" cy="38846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73ED3B-0596-4534-9716-11E4B25DEC5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718441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 smtClean="0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ADCD86-E825-4363-A214-7DECC058391E}" type="datetimeFigureOut">
              <a:rPr kumimoji="1" lang="ja-JP" altLang="en-US" smtClean="0"/>
              <a:t>2023/3/16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7E770-3824-48A2-BDD1-EB15CF36429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372702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ADCD86-E825-4363-A214-7DECC058391E}" type="datetimeFigureOut">
              <a:rPr kumimoji="1" lang="ja-JP" altLang="en-US" smtClean="0"/>
              <a:t>2023/3/16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7E770-3824-48A2-BDD1-EB15CF36429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178625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ADCD86-E825-4363-A214-7DECC058391E}" type="datetimeFigureOut">
              <a:rPr kumimoji="1" lang="ja-JP" altLang="en-US" smtClean="0"/>
              <a:t>2023/3/16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7E770-3824-48A2-BDD1-EB15CF36429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898863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ADCD86-E825-4363-A214-7DECC058391E}" type="datetimeFigureOut">
              <a:rPr kumimoji="1" lang="ja-JP" altLang="en-US" smtClean="0"/>
              <a:t>2023/3/16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7E770-3824-48A2-BDD1-EB15CF36429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576748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ADCD86-E825-4363-A214-7DECC058391E}" type="datetimeFigureOut">
              <a:rPr kumimoji="1" lang="ja-JP" altLang="en-US" smtClean="0"/>
              <a:t>2023/3/16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7E770-3824-48A2-BDD1-EB15CF36429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804593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ADCD86-E825-4363-A214-7DECC058391E}" type="datetimeFigureOut">
              <a:rPr kumimoji="1" lang="ja-JP" altLang="en-US" smtClean="0"/>
              <a:t>2023/3/16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7E770-3824-48A2-BDD1-EB15CF36429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68001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ADCD86-E825-4363-A214-7DECC058391E}" type="datetimeFigureOut">
              <a:rPr kumimoji="1" lang="ja-JP" altLang="en-US" smtClean="0"/>
              <a:t>2023/3/16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7E770-3824-48A2-BDD1-EB15CF36429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261157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ADCD86-E825-4363-A214-7DECC058391E}" type="datetimeFigureOut">
              <a:rPr kumimoji="1" lang="ja-JP" altLang="en-US" smtClean="0"/>
              <a:t>2023/3/16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7E770-3824-48A2-BDD1-EB15CF36429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432825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 smtClean="0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ADCD86-E825-4363-A214-7DECC058391E}" type="datetimeFigureOut">
              <a:rPr kumimoji="1" lang="ja-JP" altLang="en-US" smtClean="0"/>
              <a:t>2023/3/16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7E770-3824-48A2-BDD1-EB15CF36429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331392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ADCD86-E825-4363-A214-7DECC058391E}" type="datetimeFigureOut">
              <a:rPr kumimoji="1" lang="ja-JP" altLang="en-US" smtClean="0"/>
              <a:t>2023/3/16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7E770-3824-48A2-BDD1-EB15CF36429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970896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ADCD86-E825-4363-A214-7DECC058391E}" type="datetimeFigureOut">
              <a:rPr kumimoji="1" lang="ja-JP" altLang="en-US" smtClean="0"/>
              <a:t>2023/3/16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7E770-3824-48A2-BDD1-EB15CF36429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762429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ADCD86-E825-4363-A214-7DECC058391E}" type="datetimeFigureOut">
              <a:rPr kumimoji="1" lang="ja-JP" altLang="en-US" smtClean="0"/>
              <a:t>2023/3/16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C7E770-3824-48A2-BDD1-EB15CF36429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515423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グループ化 5"/>
          <p:cNvGrpSpPr/>
          <p:nvPr/>
        </p:nvGrpSpPr>
        <p:grpSpPr>
          <a:xfrm>
            <a:off x="-206197" y="51078"/>
            <a:ext cx="7565642" cy="523220"/>
            <a:chOff x="-206197" y="51078"/>
            <a:chExt cx="7565642" cy="523220"/>
          </a:xfrm>
        </p:grpSpPr>
        <p:sp>
          <p:nvSpPr>
            <p:cNvPr id="104" name="テキスト ボックス 103"/>
            <p:cNvSpPr txBox="1"/>
            <p:nvPr/>
          </p:nvSpPr>
          <p:spPr>
            <a:xfrm>
              <a:off x="-206197" y="51078"/>
              <a:ext cx="7565642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2800" b="1" dirty="0" smtClean="0">
                  <a:latin typeface="メイリオ" panose="020B0604030504040204" pitchFamily="50" charset="-128"/>
                  <a:ea typeface="メイリオ" panose="020B0604030504040204" pitchFamily="50" charset="-128"/>
                </a:rPr>
                <a:t>　 イベント開催時の</a:t>
              </a:r>
              <a:r>
                <a:rPr kumimoji="1" lang="ja-JP" altLang="en-US" sz="2800" b="1" i="0" u="none" strike="noStrike" kern="1200" cap="none" spc="0" normalizeH="0" baseline="0" noProof="0" dirty="0" smtClean="0">
                  <a:ln>
                    <a:noFill/>
                  </a:ln>
                  <a:effectLst/>
                  <a:uLnTx/>
                  <a:uFillTx/>
                  <a:latin typeface="メイリオ" panose="020B0604030504040204" pitchFamily="50" charset="-128"/>
                  <a:ea typeface="メイリオ" panose="020B0604030504040204" pitchFamily="50" charset="-128"/>
                </a:rPr>
                <a:t>チェックリスト</a:t>
              </a:r>
              <a:endParaRPr kumimoji="1" lang="en-US" altLang="ja-JP" sz="24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cxnSp>
          <p:nvCxnSpPr>
            <p:cNvPr id="3" name="直線コネクタ 2"/>
            <p:cNvCxnSpPr/>
            <p:nvPr/>
          </p:nvCxnSpPr>
          <p:spPr>
            <a:xfrm>
              <a:off x="166000" y="455619"/>
              <a:ext cx="6576572" cy="0"/>
            </a:xfrm>
            <a:prstGeom prst="line">
              <a:avLst/>
            </a:prstGeom>
            <a:ln w="28575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テキスト ボックス 1"/>
          <p:cNvSpPr txBox="1"/>
          <p:nvPr/>
        </p:nvSpPr>
        <p:spPr>
          <a:xfrm>
            <a:off x="3774687" y="493957"/>
            <a:ext cx="31976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kumimoji="1" lang="en-US" altLang="ja-JP" sz="16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【</a:t>
            </a:r>
            <a:r>
              <a:rPr kumimoji="1" lang="ja-JP" altLang="en-US" sz="16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第４版（令和</a:t>
            </a:r>
            <a:r>
              <a:rPr kumimoji="1" lang="ja-JP" altLang="en-US" sz="16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５年</a:t>
            </a:r>
            <a:r>
              <a:rPr kumimoji="1" lang="ja-JP" altLang="en-US" sz="16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３</a:t>
            </a:r>
            <a:r>
              <a:rPr kumimoji="1" lang="ja-JP" altLang="en-US" sz="16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月版</a:t>
            </a:r>
            <a:r>
              <a:rPr kumimoji="1" lang="ja-JP" altLang="en-US" sz="16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）</a:t>
            </a:r>
            <a:r>
              <a:rPr kumimoji="1" lang="en-US" altLang="ja-JP" sz="16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】</a:t>
            </a:r>
            <a:endParaRPr kumimoji="1" lang="ja-JP" altLang="en-US" sz="16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43" name="正方形/長方形 142"/>
          <p:cNvSpPr/>
          <p:nvPr/>
        </p:nvSpPr>
        <p:spPr>
          <a:xfrm>
            <a:off x="5826417" y="40570"/>
            <a:ext cx="964642" cy="40296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ja-JP" altLang="en-US" sz="1600" dirty="0" smtClean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様式２</a:t>
            </a:r>
            <a:endParaRPr kumimoji="1" lang="ja-JP" altLang="en-US" sz="1600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aphicFrame>
        <p:nvGraphicFramePr>
          <p:cNvPr id="7" name="表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1709189"/>
              </p:ext>
            </p:extLst>
          </p:nvPr>
        </p:nvGraphicFramePr>
        <p:xfrm>
          <a:off x="151072" y="799780"/>
          <a:ext cx="6589011" cy="88140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39109">
                  <a:extLst>
                    <a:ext uri="{9D8B030D-6E8A-4147-A177-3AD203B41FA5}">
                      <a16:colId xmlns:a16="http://schemas.microsoft.com/office/drawing/2014/main" val="2930233964"/>
                    </a:ext>
                  </a:extLst>
                </a:gridCol>
                <a:gridCol w="2724951">
                  <a:extLst>
                    <a:ext uri="{9D8B030D-6E8A-4147-A177-3AD203B41FA5}">
                      <a16:colId xmlns:a16="http://schemas.microsoft.com/office/drawing/2014/main" val="3170035548"/>
                    </a:ext>
                  </a:extLst>
                </a:gridCol>
                <a:gridCol w="2724951">
                  <a:extLst>
                    <a:ext uri="{9D8B030D-6E8A-4147-A177-3AD203B41FA5}">
                      <a16:colId xmlns:a16="http://schemas.microsoft.com/office/drawing/2014/main" val="3772281979"/>
                    </a:ext>
                  </a:extLst>
                </a:gridCol>
              </a:tblGrid>
              <a:tr h="466985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000" b="1" dirty="0" smtClean="0">
                          <a:solidFill>
                            <a:schemeClr val="bg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開催</a:t>
                      </a:r>
                      <a:endParaRPr kumimoji="1" lang="en-US" altLang="ja-JP" sz="2000" b="1" dirty="0" smtClean="0">
                        <a:solidFill>
                          <a:schemeClr val="bg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  <a:p>
                      <a:pPr algn="ctr"/>
                      <a:r>
                        <a:rPr kumimoji="1" lang="ja-JP" altLang="en-US" sz="2000" b="1" dirty="0" smtClean="0">
                          <a:solidFill>
                            <a:schemeClr val="bg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概要</a:t>
                      </a:r>
                      <a:endParaRPr kumimoji="1" lang="ja-JP" altLang="en-US" sz="2000" b="1" dirty="0">
                        <a:solidFill>
                          <a:schemeClr val="bg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anchor="ctr">
                    <a:lnL w="381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5A1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600" b="1" kern="1200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+mn-cs"/>
                        </a:rPr>
                        <a:t>本項目では、チェックリストを記入する前に、イベントの情報をご登録ください。</a:t>
                      </a:r>
                      <a:endParaRPr kumimoji="1" lang="en-US" altLang="ja-JP" sz="1600" b="1" kern="1200" dirty="0" smtClean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+mn-cs"/>
                      </a:endParaRPr>
                    </a:p>
                  </a:txBody>
                  <a:tcPr anchor="ctr">
                    <a:lnL w="381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0968272"/>
                  </a:ext>
                </a:extLst>
              </a:tr>
              <a:tr h="340087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1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イベント名</a:t>
                      </a:r>
                      <a:endParaRPr kumimoji="1" lang="ja-JP" altLang="en-US" sz="1400" b="1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anchor="ctr">
                    <a:lnL w="381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kumimoji="1" lang="en-US" altLang="ja-JP" dirty="0" smtClean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  <a:p>
                      <a:endParaRPr kumimoji="1" lang="en-US" altLang="ja-JP" sz="1400" b="1" dirty="0" smtClean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  <a:p>
                      <a:r>
                        <a:rPr kumimoji="1" lang="ja-JP" altLang="en-US" sz="1400" b="1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（開催案内等の</a:t>
                      </a:r>
                      <a:r>
                        <a:rPr kumimoji="1" lang="en-US" altLang="ja-JP" sz="1400" b="1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URL</a:t>
                      </a:r>
                      <a:r>
                        <a:rPr kumimoji="1" lang="ja-JP" altLang="en-US" sz="1400" b="1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があれば記載）</a:t>
                      </a:r>
                      <a:endParaRPr kumimoji="1" lang="ja-JP" altLang="en-US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>
                    <a:lnL w="381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6290466"/>
                  </a:ext>
                </a:extLst>
              </a:tr>
              <a:tr h="345163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1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出演者・</a:t>
                      </a:r>
                      <a:endParaRPr kumimoji="1" lang="en-US" altLang="ja-JP" sz="1400" b="1" dirty="0" smtClean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  <a:p>
                      <a:pPr algn="ctr"/>
                      <a:r>
                        <a:rPr kumimoji="1" lang="ja-JP" altLang="en-US" sz="1400" b="1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チーム等</a:t>
                      </a:r>
                      <a:endParaRPr kumimoji="1" lang="ja-JP" altLang="en-US" sz="1400" b="1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anchor="ctr">
                    <a:lnL w="381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kumimoji="1" lang="en-US" altLang="ja-JP" dirty="0" smtClean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  <a:p>
                      <a:endParaRPr kumimoji="1" lang="en-US" altLang="ja-JP" dirty="0" smtClean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  <a:p>
                      <a:endParaRPr kumimoji="1" lang="ja-JP" altLang="en-US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>
                    <a:lnL w="381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6844740"/>
                  </a:ext>
                </a:extLst>
              </a:tr>
              <a:tr h="57600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1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開催日時</a:t>
                      </a:r>
                      <a:endParaRPr kumimoji="1" lang="ja-JP" altLang="en-US" sz="1400" b="1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anchor="ctr">
                    <a:lnL w="381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kumimoji="1" lang="ja-JP" altLang="en-US" sz="1400" b="1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令和　　年　　月　　日　　時　　分　～　　時　　分</a:t>
                      </a:r>
                      <a:endParaRPr kumimoji="1" lang="en-US" altLang="ja-JP" sz="1400" b="1" dirty="0" smtClean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  <a:p>
                      <a:pPr algn="ctr"/>
                      <a:r>
                        <a:rPr kumimoji="1" lang="ja-JP" altLang="en-US" sz="1200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（複数回開催の場合 → 別途、開催する日時の一覧ご提出ください。）</a:t>
                      </a:r>
                    </a:p>
                  </a:txBody>
                  <a:tcPr anchor="ctr">
                    <a:lnL w="381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6613737"/>
                  </a:ext>
                </a:extLst>
              </a:tr>
              <a:tr h="57600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1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開催会場</a:t>
                      </a:r>
                      <a:endParaRPr kumimoji="1" lang="ja-JP" altLang="en-US" sz="1400" b="1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anchor="ctr">
                    <a:lnL w="381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kumimoji="1" lang="ja-JP" altLang="en-US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熊本市現代美術館　アートロフト</a:t>
                      </a:r>
                      <a:endParaRPr kumimoji="1" lang="en-US" altLang="ja-JP" dirty="0" smtClean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  <a:p>
                      <a:endParaRPr kumimoji="1" lang="ja-JP" altLang="en-US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>
                    <a:lnL w="381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4045069"/>
                  </a:ext>
                </a:extLst>
              </a:tr>
              <a:tr h="57600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1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会場所在地</a:t>
                      </a:r>
                      <a:endParaRPr kumimoji="1" lang="ja-JP" altLang="en-US" sz="1400" b="1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anchor="ctr">
                    <a:lnL w="381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kumimoji="1" lang="en-US" altLang="ja-JP" dirty="0" smtClean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  <a:p>
                      <a:r>
                        <a:rPr kumimoji="1" lang="ja-JP" altLang="en-US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熊本市中央区上通町</a:t>
                      </a:r>
                      <a:r>
                        <a:rPr kumimoji="1" lang="en-US" altLang="ja-JP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2</a:t>
                      </a:r>
                      <a:r>
                        <a:rPr kumimoji="1" lang="ja-JP" altLang="en-US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番</a:t>
                      </a:r>
                      <a:r>
                        <a:rPr kumimoji="1" lang="en-US" altLang="ja-JP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3</a:t>
                      </a:r>
                      <a:r>
                        <a:rPr kumimoji="1" lang="ja-JP" altLang="en-US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号</a:t>
                      </a:r>
                      <a:endParaRPr kumimoji="1" lang="ja-JP" altLang="en-US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>
                    <a:lnL w="381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6621845"/>
                  </a:ext>
                </a:extLst>
              </a:tr>
              <a:tr h="57600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1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主催者</a:t>
                      </a:r>
                      <a:endParaRPr kumimoji="1" lang="ja-JP" altLang="en-US" sz="1400" b="1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anchor="ctr">
                    <a:lnL w="381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kumimoji="1" lang="en-US" altLang="ja-JP" dirty="0" smtClean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  <a:p>
                      <a:endParaRPr kumimoji="1" lang="ja-JP" altLang="en-US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>
                    <a:lnL w="381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1650348"/>
                  </a:ext>
                </a:extLst>
              </a:tr>
              <a:tr h="57600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1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主催者所在地</a:t>
                      </a:r>
                      <a:endParaRPr kumimoji="1" lang="ja-JP" altLang="en-US" sz="1200" b="1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anchor="ctr">
                    <a:lnL w="381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kumimoji="1" lang="en-US" altLang="ja-JP" dirty="0" smtClean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  <a:p>
                      <a:endParaRPr kumimoji="1" lang="ja-JP" altLang="en-US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>
                    <a:lnL w="381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5229013"/>
                  </a:ext>
                </a:extLst>
              </a:tr>
              <a:tr h="345163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1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主催者</a:t>
                      </a:r>
                      <a:endParaRPr kumimoji="1" lang="en-US" altLang="ja-JP" sz="1400" b="1" dirty="0" smtClean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  <a:p>
                      <a:pPr algn="ctr"/>
                      <a:r>
                        <a:rPr kumimoji="1" lang="ja-JP" altLang="en-US" sz="1400" b="1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連絡先</a:t>
                      </a:r>
                      <a:endParaRPr kumimoji="1" lang="ja-JP" altLang="en-US" sz="1400" b="1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anchor="ctr">
                    <a:lnL w="381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（電話番号）</a:t>
                      </a:r>
                      <a:endParaRPr kumimoji="1" lang="ja-JP" altLang="en-US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>
                    <a:lnL w="381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（メールアドレス）</a:t>
                      </a:r>
                      <a:endParaRPr kumimoji="1" lang="ja-JP" altLang="en-US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>
                    <a:lnL w="381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4660720"/>
                  </a:ext>
                </a:extLst>
              </a:tr>
              <a:tr h="487289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1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収容率</a:t>
                      </a:r>
                      <a:endParaRPr kumimoji="1" lang="en-US" altLang="ja-JP" sz="1400" b="1" dirty="0" smtClean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  <a:p>
                      <a:pPr algn="ctr"/>
                      <a:r>
                        <a:rPr kumimoji="1" lang="ja-JP" altLang="en-US" sz="1400" b="1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（上限）</a:t>
                      </a:r>
                      <a:endParaRPr kumimoji="1" lang="en-US" altLang="ja-JP" sz="1400" b="1" dirty="0" smtClean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  <a:p>
                      <a:pPr algn="ctr"/>
                      <a:endParaRPr kumimoji="1" lang="en-US" altLang="ja-JP" sz="1400" b="0" dirty="0" smtClean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  <a:p>
                      <a:pPr algn="ctr"/>
                      <a:r>
                        <a:rPr kumimoji="1" lang="ja-JP" altLang="en-US" sz="1400" b="0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いずれかを選択</a:t>
                      </a:r>
                      <a:endParaRPr kumimoji="1" lang="ja-JP" altLang="en-US" sz="1400" b="0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anchor="ctr">
                    <a:lnL w="381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1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収容定員あり</a:t>
                      </a:r>
                      <a:endParaRPr kumimoji="1" lang="en-US" altLang="ja-JP" sz="1400" b="1" dirty="0" smtClean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400" b="0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100</a:t>
                      </a:r>
                      <a:r>
                        <a:rPr kumimoji="1" lang="ja-JP" altLang="en-US" sz="1400" b="0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％</a:t>
                      </a:r>
                      <a:endParaRPr kumimoji="1" lang="en-US" altLang="ja-JP" sz="1400" b="0" dirty="0" smtClean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anchor="ctr">
                    <a:lnL w="381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b="1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収容定員なし</a:t>
                      </a:r>
                      <a:endParaRPr kumimoji="1" lang="en-US" altLang="ja-JP" sz="1400" b="1" dirty="0" smtClean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b="0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人と人とが触れ合わない程度の間隔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0133561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b="1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収容定員</a:t>
                      </a:r>
                      <a:endParaRPr kumimoji="1" lang="ja-JP" altLang="en-US" sz="1400" b="1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anchor="ctr">
                    <a:lnL w="381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400" b="1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90</a:t>
                      </a:r>
                      <a:r>
                        <a:rPr kumimoji="1" lang="ja-JP" altLang="en-US" sz="1400" b="1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人</a:t>
                      </a:r>
                      <a:endParaRPr kumimoji="1" lang="en-US" altLang="ja-JP" sz="1400" b="1" dirty="0" smtClean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anchor="ctr">
                    <a:lnL w="381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endParaRPr kumimoji="1" lang="ja-JP" altLang="en-US" sz="1400" b="1" dirty="0" smtClean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anchor="ctr">
                    <a:lnL w="381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8139972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1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参加人数</a:t>
                      </a:r>
                      <a:endParaRPr kumimoji="1" lang="ja-JP" altLang="en-US" sz="1400" b="1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anchor="ctr">
                    <a:lnL w="381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ja-JP" sz="14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+mn-cs"/>
                      </a:endParaRPr>
                    </a:p>
                  </a:txBody>
                  <a:tcPr anchor="ctr">
                    <a:lnL w="381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5762476"/>
                  </a:ext>
                </a:extLst>
              </a:tr>
              <a:tr h="140400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1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その他</a:t>
                      </a:r>
                      <a:endParaRPr kumimoji="1" lang="en-US" altLang="ja-JP" sz="1400" b="1" dirty="0" smtClean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  <a:p>
                      <a:pPr algn="ctr"/>
                      <a:r>
                        <a:rPr kumimoji="1" lang="ja-JP" altLang="en-US" sz="1400" b="1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特記事項</a:t>
                      </a:r>
                      <a:endParaRPr kumimoji="1" lang="ja-JP" altLang="en-US" sz="1400" b="1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anchor="ctr">
                    <a:lnL w="381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kumimoji="1" lang="en-US" altLang="ja-JP" dirty="0" smtClean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  <a:p>
                      <a:endParaRPr kumimoji="1" lang="en-US" altLang="ja-JP" dirty="0" smtClean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  <a:p>
                      <a:endParaRPr kumimoji="1" lang="en-US" altLang="ja-JP" dirty="0" smtClean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  <a:p>
                      <a:endParaRPr kumimoji="1" lang="en-US" altLang="ja-JP" dirty="0" smtClean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>
                    <a:lnL w="381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465174"/>
                  </a:ext>
                </a:extLst>
              </a:tr>
            </a:tbl>
          </a:graphicData>
        </a:graphic>
      </p:graphicFrame>
      <p:sp>
        <p:nvSpPr>
          <p:cNvPr id="93" name="正方形/長方形 92"/>
          <p:cNvSpPr/>
          <p:nvPr/>
        </p:nvSpPr>
        <p:spPr>
          <a:xfrm>
            <a:off x="1746830" y="6697233"/>
            <a:ext cx="180000" cy="1800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5" name="正方形/長方形 14"/>
          <p:cNvSpPr/>
          <p:nvPr/>
        </p:nvSpPr>
        <p:spPr>
          <a:xfrm>
            <a:off x="4468409" y="6700405"/>
            <a:ext cx="180000" cy="1800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6452454" y="9629231"/>
            <a:ext cx="538525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>
            <a:spAutoFit/>
          </a:bodyPr>
          <a:lstStyle/>
          <a:p>
            <a:pPr algn="ctr"/>
            <a:r>
              <a:rPr kumimoji="1" lang="ja-JP" altLang="en-US" sz="16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１</a:t>
            </a:r>
            <a:endParaRPr kumimoji="1" lang="en-US" altLang="ja-JP" sz="1600" b="1" dirty="0" smtClean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80024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1981948"/>
              </p:ext>
            </p:extLst>
          </p:nvPr>
        </p:nvGraphicFramePr>
        <p:xfrm>
          <a:off x="128570" y="2031753"/>
          <a:ext cx="6545535" cy="39991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86440">
                  <a:extLst>
                    <a:ext uri="{9D8B030D-6E8A-4147-A177-3AD203B41FA5}">
                      <a16:colId xmlns:a16="http://schemas.microsoft.com/office/drawing/2014/main" val="3217287134"/>
                    </a:ext>
                  </a:extLst>
                </a:gridCol>
                <a:gridCol w="4859095">
                  <a:extLst>
                    <a:ext uri="{9D8B030D-6E8A-4147-A177-3AD203B41FA5}">
                      <a16:colId xmlns:a16="http://schemas.microsoft.com/office/drawing/2014/main" val="1978880901"/>
                    </a:ext>
                  </a:extLst>
                </a:gridCol>
              </a:tblGrid>
              <a:tr h="540000">
                <a:tc gridSpan="2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600" b="1" kern="1200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+mn-cs"/>
                        </a:rPr>
                        <a:t>１．イベント参加者の感染対策</a:t>
                      </a:r>
                      <a:endParaRPr kumimoji="1" lang="en-US" altLang="ja-JP" sz="1600" b="1" kern="1200" dirty="0" smtClean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600" b="1" kern="1200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+mn-cs"/>
                        </a:rPr>
                        <a:t>　（１）感染経路に応じた感染対策</a:t>
                      </a:r>
                    </a:p>
                  </a:txBody>
                  <a:tcPr anchor="ctr">
                    <a:lnL w="381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285750" lvl="0" indent="-285750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Font typeface="Wingdings" panose="05000000000000000000" pitchFamily="2" charset="2"/>
                        <a:buChar char="p"/>
                        <a:defRPr/>
                      </a:pPr>
                      <a:endParaRPr kumimoji="1" lang="ja-JP" altLang="en-US" dirty="0"/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3994853"/>
                  </a:ext>
                </a:extLst>
              </a:tr>
              <a:tr h="828000"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600" b="1" kern="1200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①</a:t>
                      </a:r>
                      <a:r>
                        <a:rPr kumimoji="1" lang="ja-JP" altLang="en-US" sz="1600" b="1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飛沫感染対策</a:t>
                      </a:r>
                      <a:endParaRPr kumimoji="1" lang="ja-JP" altLang="en-US" sz="1600" b="1" kern="1200" dirty="0" smtClean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+mn-cs"/>
                      </a:endParaRPr>
                    </a:p>
                  </a:txBody>
                  <a:tcPr anchor="ctr">
                    <a:lnL w="381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lvl="0" indent="-285750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Font typeface="Wingdings" panose="05000000000000000000" pitchFamily="2" charset="2"/>
                        <a:buChar char="p"/>
                        <a:defRPr/>
                      </a:pPr>
                      <a:r>
                        <a:rPr kumimoji="1" lang="ja-JP" altLang="en-US" sz="1600" b="1" kern="1200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+mn-cs"/>
                        </a:rPr>
                        <a:t>イベント会場（客席、入退場口やトイレ等の共用部）におけるイベント参加者間の適切な距離の確保</a:t>
                      </a:r>
                      <a:endParaRPr kumimoji="1" lang="en-US" altLang="ja-JP" sz="1600" b="1" kern="1200" dirty="0" smtClean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+mn-cs"/>
                      </a:endParaRPr>
                    </a:p>
                  </a:txBody>
                  <a:tcPr anchor="b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4037985"/>
                  </a:ext>
                </a:extLst>
              </a:tr>
              <a:tr h="1080000"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600" b="1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②エアロゾル</a:t>
                      </a:r>
                      <a:endParaRPr kumimoji="1" lang="en-US" altLang="ja-JP" sz="1600" b="1" dirty="0" smtClean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600" b="1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感染対策</a:t>
                      </a:r>
                      <a:endParaRPr kumimoji="1" lang="ja-JP" altLang="en-US" sz="1600" b="1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anchor="ctr">
                    <a:lnL w="381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457200" rtl="0" eaLnBrk="1" fontAlgn="auto" latinLnBrk="0" hangingPunct="1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 typeface="Wingdings" panose="05000000000000000000" pitchFamily="2" charset="2"/>
                        <a:buChar char="p"/>
                        <a:tabLst/>
                        <a:defRPr/>
                      </a:pPr>
                      <a:r>
                        <a:rPr kumimoji="1" lang="ja-JP" altLang="en-US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+mn-cs"/>
                        </a:rPr>
                        <a:t>機械換気による常時換気又は窓開け換気</a:t>
                      </a:r>
                      <a:endParaRPr kumimoji="1" lang="en-US" altLang="ja-JP" sz="1600" b="1" dirty="0" smtClean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  <a:p>
                      <a:pPr marL="285750" marR="0" lvl="0" indent="-285750" algn="l" defTabSz="457200" rtl="0" eaLnBrk="1" fontAlgn="auto" latinLnBrk="0" hangingPunct="1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 typeface="Wingdings" panose="05000000000000000000" pitchFamily="2" charset="2"/>
                        <a:buChar char="p"/>
                        <a:tabLst/>
                        <a:defRPr/>
                      </a:pPr>
                      <a:r>
                        <a:rPr kumimoji="1" lang="ja-JP" altLang="en-US" sz="1600" b="1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イベント会場</a:t>
                      </a:r>
                      <a:r>
                        <a:rPr kumimoji="1" lang="en-US" altLang="ja-JP" sz="1600" b="1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(</a:t>
                      </a:r>
                      <a:r>
                        <a:rPr kumimoji="1" lang="ja-JP" altLang="en-US" sz="1600" b="1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客席、入退場口やトイレ等の共用部）におけるイベント参加者間の適切な距離の確保</a:t>
                      </a:r>
                      <a:r>
                        <a:rPr kumimoji="1" lang="en-US" altLang="ja-JP" sz="1600" b="1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【①</a:t>
                      </a:r>
                      <a:r>
                        <a:rPr kumimoji="1" lang="ja-JP" altLang="en-US" sz="1600" b="1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と同様</a:t>
                      </a:r>
                      <a:r>
                        <a:rPr kumimoji="1" lang="en-US" altLang="ja-JP" sz="1600" b="1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】</a:t>
                      </a:r>
                      <a:endParaRPr kumimoji="1" lang="ja-JP" altLang="en-US" sz="16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+mn-cs"/>
                      </a:endParaRPr>
                    </a:p>
                  </a:txBody>
                  <a:tcPr anchor="b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9318026"/>
                  </a:ext>
                </a:extLst>
              </a:tr>
              <a:tr h="1512000"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600" b="1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③接触感染対策</a:t>
                      </a:r>
                    </a:p>
                  </a:txBody>
                  <a:tcPr anchor="ctr">
                    <a:lnL w="381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457200" rtl="0" eaLnBrk="1" fontAlgn="auto" latinLnBrk="0" hangingPunct="1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 typeface="Wingdings" panose="05000000000000000000" pitchFamily="2" charset="2"/>
                        <a:buChar char="p"/>
                        <a:tabLst/>
                        <a:defRPr/>
                      </a:pPr>
                      <a:r>
                        <a:rPr kumimoji="1" lang="ja-JP" altLang="en-US" sz="1600" b="1" kern="1200" noProof="0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+mn-cs"/>
                        </a:rPr>
                        <a:t>イベント参加者によるこまめな手洗・手指消毒の徹底や、主催者側によるイベント会場（客席、入退場口やトイレ等の共用部）の消毒の実施</a:t>
                      </a:r>
                    </a:p>
                    <a:p>
                      <a:pPr marL="285750" marR="0" lvl="0" indent="-285750" algn="l" defTabSz="457200" rtl="0" eaLnBrk="1" fontAlgn="auto" latinLnBrk="0" hangingPunct="1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 typeface="Wingdings" panose="05000000000000000000" pitchFamily="2" charset="2"/>
                        <a:buChar char="p"/>
                        <a:tabLst/>
                        <a:defRPr/>
                      </a:pPr>
                      <a:r>
                        <a:rPr kumimoji="1" lang="ja-JP" altLang="en-US" sz="1600" b="1" kern="1200" noProof="0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+mn-cs"/>
                        </a:rPr>
                        <a:t>イベント会場（客席、入退場口やトイレ等の共用部）におけるイベント参加者間の適切な距離の確保</a:t>
                      </a:r>
                      <a:r>
                        <a:rPr kumimoji="1" lang="en-US" altLang="ja-JP" sz="1600" b="1" kern="1200" noProof="0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+mn-cs"/>
                        </a:rPr>
                        <a:t>【①</a:t>
                      </a:r>
                      <a:r>
                        <a:rPr kumimoji="1" lang="ja-JP" altLang="en-US" sz="1600" b="1" kern="1200" noProof="0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+mn-cs"/>
                        </a:rPr>
                        <a:t>と同様</a:t>
                      </a:r>
                      <a:r>
                        <a:rPr kumimoji="1" lang="en-US" altLang="ja-JP" sz="1600" b="1" kern="1200" noProof="0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+mn-cs"/>
                        </a:rPr>
                        <a:t>】</a:t>
                      </a: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7984337"/>
                  </a:ext>
                </a:extLst>
              </a:tr>
            </a:tbl>
          </a:graphicData>
        </a:graphic>
      </p:graphicFrame>
      <p:grpSp>
        <p:nvGrpSpPr>
          <p:cNvPr id="36" name="グループ化 35"/>
          <p:cNvGrpSpPr/>
          <p:nvPr/>
        </p:nvGrpSpPr>
        <p:grpSpPr>
          <a:xfrm>
            <a:off x="127039" y="809095"/>
            <a:ext cx="6655527" cy="1134054"/>
            <a:chOff x="124955" y="1254625"/>
            <a:chExt cx="6655527" cy="861437"/>
          </a:xfrm>
        </p:grpSpPr>
        <p:sp>
          <p:nvSpPr>
            <p:cNvPr id="13" name="正方形/長方形 12"/>
            <p:cNvSpPr/>
            <p:nvPr/>
          </p:nvSpPr>
          <p:spPr>
            <a:xfrm>
              <a:off x="124955" y="1254625"/>
              <a:ext cx="6608092" cy="861437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endParaRPr>
            </a:p>
          </p:txBody>
        </p:sp>
        <p:sp>
          <p:nvSpPr>
            <p:cNvPr id="15" name="角丸四角形 14"/>
            <p:cNvSpPr/>
            <p:nvPr/>
          </p:nvSpPr>
          <p:spPr>
            <a:xfrm>
              <a:off x="1426291" y="1308383"/>
              <a:ext cx="5245730" cy="731148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endParaRPr>
            </a:p>
          </p:txBody>
        </p:sp>
        <p:sp>
          <p:nvSpPr>
            <p:cNvPr id="18" name="テキスト ボックス 17"/>
            <p:cNvSpPr txBox="1"/>
            <p:nvPr/>
          </p:nvSpPr>
          <p:spPr>
            <a:xfrm>
              <a:off x="233416" y="1527154"/>
              <a:ext cx="1084414" cy="405150"/>
            </a:xfrm>
            <a:prstGeom prst="rect">
              <a:avLst/>
            </a:prstGeom>
            <a:noFill/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0" anchor="ctr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altLang="ja-JP" sz="3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メイリオ" panose="020B0604030504040204" pitchFamily="50" charset="-128"/>
                  <a:ea typeface="メイリオ" panose="020B0604030504040204" pitchFamily="50" charset="-128"/>
                  <a:cs typeface="+mn-cs"/>
                </a:rPr>
                <a:t> 基本的な</a:t>
              </a:r>
              <a:endParaRPr kumimoji="1" lang="en-US" altLang="ja-JP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メイリオ" panose="020B0604030504040204" pitchFamily="50" charset="-128"/>
                  <a:ea typeface="メイリオ" panose="020B0604030504040204" pitchFamily="50" charset="-128"/>
                  <a:cs typeface="+mn-cs"/>
                </a:rPr>
                <a:t> 感染防止</a:t>
              </a:r>
              <a:endParaRPr kumimoji="1" lang="ja-JP" alt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endParaRPr>
            </a:p>
          </p:txBody>
        </p:sp>
        <p:sp>
          <p:nvSpPr>
            <p:cNvPr id="21" name="テキスト ボックス 20"/>
            <p:cNvSpPr txBox="1"/>
            <p:nvPr/>
          </p:nvSpPr>
          <p:spPr>
            <a:xfrm>
              <a:off x="1439939" y="1359662"/>
              <a:ext cx="5340543" cy="7564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no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1600" b="1" dirty="0" smtClean="0">
                  <a:latin typeface="メイリオ" panose="020B0604030504040204" pitchFamily="50" charset="-128"/>
                  <a:ea typeface="メイリオ" panose="020B0604030504040204" pitchFamily="50" charset="-128"/>
                </a:rPr>
                <a:t>イベント開催時には、</a:t>
              </a:r>
              <a:r>
                <a:rPr kumimoji="1" lang="ja-JP" altLang="en-US" sz="1600" b="1" i="0" u="none" strike="noStrike" kern="1200" cap="none" spc="0" normalizeH="0" baseline="0" noProof="0" dirty="0" smtClean="0">
                  <a:ln>
                    <a:noFill/>
                  </a:ln>
                  <a:effectLst/>
                  <a:uLnTx/>
                  <a:uFillTx/>
                  <a:latin typeface="メイリオ" panose="020B0604030504040204" pitchFamily="50" charset="-128"/>
                  <a:ea typeface="メイリオ" panose="020B0604030504040204" pitchFamily="50" charset="-128"/>
                  <a:cs typeface="+mn-cs"/>
                </a:rPr>
                <a:t>下記の項目（イベント開催時の</a:t>
              </a:r>
              <a:endParaRPr kumimoji="1" lang="en-US" altLang="ja-JP" sz="16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1600" b="1" i="0" u="none" strike="noStrike" kern="1200" cap="none" spc="0" normalizeH="0" baseline="0" noProof="0" dirty="0" smtClean="0">
                  <a:ln>
                    <a:noFill/>
                  </a:ln>
                  <a:effectLst/>
                  <a:uLnTx/>
                  <a:uFillTx/>
                  <a:latin typeface="メイリオ" panose="020B0604030504040204" pitchFamily="50" charset="-128"/>
                  <a:ea typeface="メイリオ" panose="020B0604030504040204" pitchFamily="50" charset="-128"/>
                  <a:cs typeface="+mn-cs"/>
                </a:rPr>
                <a:t>必要な感染防止策）を満たすことが必要です。</a:t>
              </a:r>
              <a:endParaRPr kumimoji="1" lang="en-US" altLang="ja-JP" sz="16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endParaRPr>
            </a:p>
            <a:p>
              <a:pPr marL="180975" lvl="0" indent="-180975">
                <a:defRPr/>
              </a:pPr>
              <a:r>
                <a:rPr kumimoji="1" lang="en-US" altLang="ja-JP" sz="12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※5,000</a:t>
              </a:r>
              <a:r>
                <a:rPr kumimoji="1" lang="ja-JP" altLang="en-US" sz="1200" b="1" noProof="0" dirty="0" smtClean="0">
                  <a:latin typeface="メイリオ" panose="020B0604030504040204" pitchFamily="50" charset="-128"/>
                  <a:ea typeface="メイリオ" panose="020B0604030504040204" pitchFamily="50" charset="-128"/>
                </a:rPr>
                <a:t>人超かつ収容率</a:t>
              </a:r>
              <a:r>
                <a:rPr kumimoji="1" lang="en-US" altLang="ja-JP" sz="1200" b="1" noProof="0" dirty="0" smtClean="0">
                  <a:latin typeface="メイリオ" panose="020B0604030504040204" pitchFamily="50" charset="-128"/>
                  <a:ea typeface="メイリオ" panose="020B0604030504040204" pitchFamily="50" charset="-128"/>
                </a:rPr>
                <a:t>50%</a:t>
              </a:r>
              <a:r>
                <a:rPr kumimoji="1" lang="ja-JP" altLang="en-US" sz="1200" b="1" noProof="0" dirty="0" smtClean="0">
                  <a:latin typeface="メイリオ" panose="020B0604030504040204" pitchFamily="50" charset="-128"/>
                  <a:ea typeface="メイリオ" panose="020B0604030504040204" pitchFamily="50" charset="-128"/>
                </a:rPr>
                <a:t>超のイベント開催時には、個別のイベントごとの具体的な対策を記載した「感染防止安全計画」の提出が必要です。</a:t>
              </a:r>
              <a:endParaRPr kumimoji="1" lang="en-US" altLang="ja-JP" sz="12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6" name="グループ化 5"/>
          <p:cNvGrpSpPr/>
          <p:nvPr/>
        </p:nvGrpSpPr>
        <p:grpSpPr>
          <a:xfrm>
            <a:off x="-206197" y="51078"/>
            <a:ext cx="7565642" cy="523220"/>
            <a:chOff x="-206197" y="51078"/>
            <a:chExt cx="7565642" cy="523220"/>
          </a:xfrm>
        </p:grpSpPr>
        <p:sp>
          <p:nvSpPr>
            <p:cNvPr id="104" name="テキスト ボックス 103"/>
            <p:cNvSpPr txBox="1"/>
            <p:nvPr/>
          </p:nvSpPr>
          <p:spPr>
            <a:xfrm>
              <a:off x="-206197" y="51078"/>
              <a:ext cx="7565642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2800" b="1" i="0" u="none" strike="noStrike" kern="1200" cap="none" spc="0" normalizeH="0" baseline="0" noProof="0" dirty="0" smtClean="0">
                  <a:ln>
                    <a:noFill/>
                  </a:ln>
                  <a:effectLst/>
                  <a:uLnTx/>
                  <a:uFillTx/>
                  <a:latin typeface="メイリオ" panose="020B0604030504040204" pitchFamily="50" charset="-128"/>
                  <a:ea typeface="メイリオ" panose="020B0604030504040204" pitchFamily="50" charset="-128"/>
                </a:rPr>
                <a:t>感染防止策チェックリスト</a:t>
              </a:r>
              <a:endParaRPr kumimoji="1" lang="en-US" altLang="ja-JP" sz="24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cxnSp>
          <p:nvCxnSpPr>
            <p:cNvPr id="3" name="直線コネクタ 2"/>
            <p:cNvCxnSpPr/>
            <p:nvPr/>
          </p:nvCxnSpPr>
          <p:spPr>
            <a:xfrm>
              <a:off x="166000" y="455619"/>
              <a:ext cx="6576572" cy="0"/>
            </a:xfrm>
            <a:prstGeom prst="line">
              <a:avLst/>
            </a:prstGeom>
            <a:ln w="28575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テキスト ボックス 13"/>
          <p:cNvSpPr txBox="1"/>
          <p:nvPr/>
        </p:nvSpPr>
        <p:spPr>
          <a:xfrm>
            <a:off x="3774687" y="493957"/>
            <a:ext cx="31976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kumimoji="1" lang="en-US" altLang="ja-JP" sz="16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【</a:t>
            </a:r>
            <a:r>
              <a:rPr kumimoji="1" lang="ja-JP" altLang="en-US" sz="16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第４版（令和</a:t>
            </a:r>
            <a:r>
              <a:rPr kumimoji="1" lang="ja-JP" altLang="en-US" sz="16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５年</a:t>
            </a:r>
            <a:r>
              <a:rPr kumimoji="1" lang="ja-JP" altLang="en-US" sz="16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３</a:t>
            </a:r>
            <a:r>
              <a:rPr kumimoji="1" lang="ja-JP" altLang="en-US" sz="16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月版</a:t>
            </a:r>
            <a:r>
              <a:rPr kumimoji="1" lang="ja-JP" altLang="en-US" sz="16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）</a:t>
            </a:r>
            <a:r>
              <a:rPr kumimoji="1" lang="en-US" altLang="ja-JP" sz="16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】</a:t>
            </a:r>
            <a:endParaRPr kumimoji="1" lang="ja-JP" altLang="en-US" sz="16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aphicFrame>
        <p:nvGraphicFramePr>
          <p:cNvPr id="16" name="表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4316125"/>
              </p:ext>
            </p:extLst>
          </p:nvPr>
        </p:nvGraphicFramePr>
        <p:xfrm>
          <a:off x="128570" y="6024788"/>
          <a:ext cx="6545535" cy="34785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86440">
                  <a:extLst>
                    <a:ext uri="{9D8B030D-6E8A-4147-A177-3AD203B41FA5}">
                      <a16:colId xmlns:a16="http://schemas.microsoft.com/office/drawing/2014/main" val="3217287134"/>
                    </a:ext>
                  </a:extLst>
                </a:gridCol>
                <a:gridCol w="4859095">
                  <a:extLst>
                    <a:ext uri="{9D8B030D-6E8A-4147-A177-3AD203B41FA5}">
                      <a16:colId xmlns:a16="http://schemas.microsoft.com/office/drawing/2014/main" val="1978880901"/>
                    </a:ext>
                  </a:extLst>
                </a:gridCol>
              </a:tblGrid>
              <a:tr h="324000">
                <a:tc gridSpan="2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600" b="1" kern="1200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+mn-cs"/>
                        </a:rPr>
                        <a:t>　（２）その他の感染対策</a:t>
                      </a:r>
                    </a:p>
                  </a:txBody>
                  <a:tcPr anchor="ctr">
                    <a:lnL w="381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285750" lvl="0" indent="-285750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Font typeface="Wingdings" panose="05000000000000000000" pitchFamily="2" charset="2"/>
                        <a:buChar char="p"/>
                        <a:defRPr/>
                      </a:pPr>
                      <a:endParaRPr kumimoji="1" lang="ja-JP" altLang="en-US" dirty="0"/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3994853"/>
                  </a:ext>
                </a:extLst>
              </a:tr>
              <a:tr h="648000"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600" b="1" kern="1200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+mn-cs"/>
                        </a:rPr>
                        <a:t>④飲食時の</a:t>
                      </a:r>
                      <a:endParaRPr kumimoji="1" lang="en-US" altLang="ja-JP" sz="1600" b="1" kern="1200" dirty="0" smtClean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+mn-cs"/>
                      </a:endParaRP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600" b="1" kern="1200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+mn-cs"/>
                        </a:rPr>
                        <a:t>感染対策</a:t>
                      </a:r>
                    </a:p>
                  </a:txBody>
                  <a:tcPr anchor="ctr">
                    <a:lnL w="381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685800" rtl="0" eaLnBrk="1" fontAlgn="auto" latinLnBrk="0" hangingPunct="1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 typeface="Wingdings" panose="05000000000000000000" pitchFamily="2" charset="2"/>
                        <a:buChar char="p"/>
                        <a:tabLst/>
                        <a:defRPr/>
                      </a:pPr>
                      <a:r>
                        <a:rPr kumimoji="1" lang="ja-JP" altLang="en-US" sz="1600" b="1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+mn-cs"/>
                        </a:rPr>
                        <a:t>前項（１）感染経路に応じた感染対策と併せて、飲食時の感染対策の周知</a:t>
                      </a:r>
                      <a:endParaRPr kumimoji="1" lang="ja-JP" altLang="en-US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+mn-cs"/>
                      </a:endParaRPr>
                    </a:p>
                  </a:txBody>
                  <a:tcPr anchor="b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4037985"/>
                  </a:ext>
                </a:extLst>
              </a:tr>
              <a:tr h="648000"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600" b="1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⑤イベント前の感染対策</a:t>
                      </a:r>
                      <a:endParaRPr kumimoji="1" lang="ja-JP" altLang="en-US" sz="1600" b="1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anchor="ctr">
                    <a:lnL w="381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457200" rtl="0" eaLnBrk="1" fontAlgn="auto" latinLnBrk="0" hangingPunct="1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 typeface="Wingdings" panose="05000000000000000000" pitchFamily="2" charset="2"/>
                        <a:buChar char="p"/>
                        <a:tabLst/>
                        <a:defRPr/>
                      </a:pPr>
                      <a:r>
                        <a:rPr kumimoji="1" lang="ja-JP" altLang="en-US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+mn-cs"/>
                        </a:rPr>
                        <a:t>発熱等の症状がある者のイベント参加の自粛の呼びかけ</a:t>
                      </a:r>
                    </a:p>
                  </a:txBody>
                  <a:tcPr anchor="b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9318026"/>
                  </a:ext>
                </a:extLst>
              </a:tr>
              <a:tr h="324000">
                <a:tc gridSpan="2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600" b="1" kern="1200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+mn-cs"/>
                        </a:rPr>
                        <a:t>２．出演者やスタッフの感染対策</a:t>
                      </a:r>
                      <a:endParaRPr kumimoji="1" lang="en-US" altLang="ja-JP" sz="1600" b="1" kern="1200" dirty="0" smtClean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+mn-cs"/>
                      </a:endParaRPr>
                    </a:p>
                  </a:txBody>
                  <a:tcPr anchor="ctr">
                    <a:lnL w="381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285750" lvl="0" indent="-285750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Font typeface="Wingdings" panose="05000000000000000000" pitchFamily="2" charset="2"/>
                        <a:buChar char="p"/>
                        <a:defRPr/>
                      </a:pPr>
                      <a:endParaRPr kumimoji="1" lang="ja-JP" altLang="en-US" dirty="0"/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8322791"/>
                  </a:ext>
                </a:extLst>
              </a:tr>
              <a:tr h="1512000"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600" b="1" kern="1200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+mn-cs"/>
                        </a:rPr>
                        <a:t>⑥出演者や</a:t>
                      </a:r>
                      <a:endParaRPr kumimoji="1" lang="en-US" altLang="ja-JP" sz="1600" b="1" kern="1200" dirty="0" smtClean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+mn-cs"/>
                      </a:endParaRP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600" b="1" kern="1200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+mn-cs"/>
                        </a:rPr>
                        <a:t>スタッフの</a:t>
                      </a:r>
                      <a:endParaRPr kumimoji="1" lang="en-US" altLang="ja-JP" sz="1600" b="1" kern="1200" dirty="0" smtClean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+mn-cs"/>
                      </a:endParaRP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600" b="1" kern="1200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+mn-cs"/>
                        </a:rPr>
                        <a:t>感染対策</a:t>
                      </a:r>
                    </a:p>
                  </a:txBody>
                  <a:tcPr anchor="ctr">
                    <a:lnL w="381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685800" rtl="0" eaLnBrk="1" fontAlgn="auto" latinLnBrk="0" hangingPunct="1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 typeface="Wingdings" panose="05000000000000000000" pitchFamily="2" charset="2"/>
                        <a:buChar char="p"/>
                        <a:tabLst/>
                        <a:defRPr/>
                      </a:pPr>
                      <a:r>
                        <a:rPr kumimoji="1" lang="ja-JP" altLang="en-US" sz="1600" b="1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+mn-cs"/>
                        </a:rPr>
                        <a:t>出演者やスタッフによる、練習時・本番等における前項（１）感染経路に応じた感染対策に加え、健康管理や必要に応じた検査等の実施</a:t>
                      </a:r>
                    </a:p>
                    <a:p>
                      <a:pPr marL="285750" marR="0" lvl="0" indent="-285750" algn="l" defTabSz="685800" rtl="0" eaLnBrk="1" fontAlgn="auto" latinLnBrk="0" hangingPunct="1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 typeface="Wingdings" panose="05000000000000000000" pitchFamily="2" charset="2"/>
                        <a:buChar char="p"/>
                        <a:tabLst/>
                        <a:defRPr/>
                      </a:pPr>
                      <a:r>
                        <a:rPr kumimoji="1" lang="ja-JP" altLang="en-US" sz="1600" b="1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+mn-cs"/>
                        </a:rPr>
                        <a:t>舞台と客席との適切な距離の確保など、出演者やスタッフから参加者に感染させないための対策の実施</a:t>
                      </a:r>
                      <a:endParaRPr kumimoji="1" lang="ja-JP" altLang="en-US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+mn-cs"/>
                      </a:endParaRPr>
                    </a:p>
                  </a:txBody>
                  <a:tcPr anchor="b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9294444"/>
                  </a:ext>
                </a:extLst>
              </a:tr>
            </a:tbl>
          </a:graphicData>
        </a:graphic>
      </p:graphicFrame>
      <p:sp>
        <p:nvSpPr>
          <p:cNvPr id="86" name="テキスト ボックス 85"/>
          <p:cNvSpPr txBox="1"/>
          <p:nvPr/>
        </p:nvSpPr>
        <p:spPr>
          <a:xfrm>
            <a:off x="6452454" y="9493304"/>
            <a:ext cx="538525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>
            <a:spAutoFit/>
          </a:bodyPr>
          <a:lstStyle/>
          <a:p>
            <a:pPr algn="ctr"/>
            <a:r>
              <a:rPr kumimoji="1" lang="ja-JP" altLang="en-US" sz="16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２</a:t>
            </a:r>
            <a:endParaRPr kumimoji="1" lang="en-US" altLang="ja-JP" sz="1600" b="1" dirty="0" smtClean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65966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4369</TotalTime>
  <Words>523</Words>
  <Application>Microsoft Office PowerPoint</Application>
  <PresentationFormat>A4 210 x 297 mm</PresentationFormat>
  <Paragraphs>75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10" baseType="lpstr">
      <vt:lpstr>メイリオ</vt:lpstr>
      <vt:lpstr>游ゴシック</vt:lpstr>
      <vt:lpstr>游ゴシック Light</vt:lpstr>
      <vt:lpstr>Arial</vt:lpstr>
      <vt:lpstr>Calibri</vt:lpstr>
      <vt:lpstr>Calibri Light</vt:lpstr>
      <vt:lpstr>Wingdings</vt:lpstr>
      <vt:lpstr>Office テーマ</vt:lpstr>
      <vt:lpstr>PowerPoint プレゼンテーション</vt:lpstr>
      <vt:lpstr>PowerPoint プレゼンテーション</vt:lpstr>
    </vt:vector>
  </TitlesOfParts>
  <Company>内閣府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寺井 大貴（新型インフル・国際感染症室）</dc:creator>
  <cp:lastModifiedBy>21012043</cp:lastModifiedBy>
  <cp:revision>637</cp:revision>
  <cp:lastPrinted>2022-07-11T11:10:24Z</cp:lastPrinted>
  <dcterms:created xsi:type="dcterms:W3CDTF">2021-06-21T06:44:25Z</dcterms:created>
  <dcterms:modified xsi:type="dcterms:W3CDTF">2023-03-16T03:28:32Z</dcterms:modified>
</cp:coreProperties>
</file>